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321" r:id="rId5"/>
    <p:sldId id="342" r:id="rId6"/>
    <p:sldId id="328" r:id="rId7"/>
    <p:sldId id="341" r:id="rId8"/>
    <p:sldId id="340" r:id="rId9"/>
    <p:sldId id="311" r:id="rId10"/>
    <p:sldId id="338" r:id="rId11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8EC4D-E89E-4B03-9502-707F69D0F12B}" v="2" dt="2024-03-21T08:52:18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Normaali tyyl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Normaali tyyli 2 - Korostu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Normaali tyyli 2 - Korostu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Normaali tyyli 2 - Korostu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Normaali tyyli 2 - Korost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65"/>
  </p:normalViewPr>
  <p:slideViewPr>
    <p:cSldViewPr snapToGrid="0">
      <p:cViewPr varScale="1">
        <p:scale>
          <a:sx n="73" d="100"/>
          <a:sy n="73" d="100"/>
        </p:scale>
        <p:origin x="8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DF33F4B-0DDC-49FE-B213-59DD8E7D63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5B4E11-4F11-458E-A9F0-E0CCB41AAED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93BE05B-F7EA-4A6E-B891-6BD24BCED617}" type="datetimeFigureOut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BD5C90-CA71-4F65-ABE3-FFB7AA663E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58E542E-F236-4032-A85F-9777295DF9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DB3311-6A83-470F-BD1D-D21228A9AB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4F913-FC37-4B6A-BC43-D3D1000A0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EE58983-FC6B-42A9-BDDF-FF6396008DD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Olisko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videoita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millä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esitellä</a:t>
            </a:r>
            <a:r>
              <a:rPr lang="en-US">
                <a:cs typeface="Calibri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EE58983-FC6B-42A9-BDDF-FF6396008DDE}" type="slidenum">
              <a:rPr lang="fi-FI"/>
              <a:pPr>
                <a:defRPr/>
              </a:pPr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1602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451A422C-E4E1-4F10-A947-9B1D8A5A9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Logo&#10;&#10;Description automatically generated">
            <a:extLst>
              <a:ext uri="{FF2B5EF4-FFF2-40B4-BE49-F238E27FC236}">
                <a16:creationId xmlns:a16="http://schemas.microsoft.com/office/drawing/2014/main" id="{A28E26BF-B735-4C3A-882A-E0E5B45E0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13" y="1492250"/>
            <a:ext cx="52355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37933"/>
            <a:ext cx="6858000" cy="8114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67163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bg>
      <p:bgPr>
        <a:solidFill>
          <a:srgbClr val="1CAB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7">
            <a:extLst>
              <a:ext uri="{FF2B5EF4-FFF2-40B4-BE49-F238E27FC236}">
                <a16:creationId xmlns:a16="http://schemas.microsoft.com/office/drawing/2014/main" id="{F0FB7397-9B72-4139-B934-C405A5B0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8838"/>
            <a:ext cx="884396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FECD94DE-FACB-4980-87C6-82AAA6CF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0E3305-CCC2-4F64-AFD8-DF166D53E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1CEBFF0-F4D6-462E-81AB-AC1BBD0676C6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6B3C042-418F-4727-9113-36A9FE2B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4071E7D-FD63-40DE-ABB2-7D7F4129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708A938-B120-4765-AC6B-81B688132B0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706375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7BFBABA3-ABCC-4099-B946-ECEA49F45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7">
            <a:extLst>
              <a:ext uri="{FF2B5EF4-FFF2-40B4-BE49-F238E27FC236}">
                <a16:creationId xmlns:a16="http://schemas.microsoft.com/office/drawing/2014/main" id="{E907CEFE-5CCE-40F3-ABBE-39B3099D9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1492250"/>
            <a:ext cx="4068762" cy="3167062"/>
          </a:xfrm>
        </p:spPr>
        <p:txBody>
          <a:bodyPr/>
          <a:lstStyle>
            <a:lvl1pPr algn="l">
              <a:defRPr sz="4200" b="1" i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BF3FB6-56BC-40D8-9694-45E2D16A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4CB2669-8890-42E0-B45B-DAFB74E2519E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4EAC94-E264-4912-A25B-8580033F8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22D4FF-3417-413F-ACF8-738453AD5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876AAC9-0EA4-40B0-994B-2A137151C3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036977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2139F79A-95E9-4521-AF5B-6C782E9FB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7">
            <a:extLst>
              <a:ext uri="{FF2B5EF4-FFF2-40B4-BE49-F238E27FC236}">
                <a16:creationId xmlns:a16="http://schemas.microsoft.com/office/drawing/2014/main" id="{B494B6B8-6CCF-49B1-9D02-8697C84BD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1492250"/>
            <a:ext cx="4068762" cy="3167062"/>
          </a:xfrm>
        </p:spPr>
        <p:txBody>
          <a:bodyPr/>
          <a:lstStyle>
            <a:lvl1pPr algn="l">
              <a:defRPr sz="4200"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B714947-22A1-44A5-A38D-88CD22FF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AD3A8AF-0858-417C-A6DC-33F67DD4D638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BE7B32C-EA43-4291-8175-0FA599446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A450C00-72C6-47F1-A683-324C1BF94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63B27EB-B679-46EC-9EC2-32BCA5CBC54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532343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63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2DE7B06C-6C18-488A-AD4A-589198F9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7">
            <a:extLst>
              <a:ext uri="{FF2B5EF4-FFF2-40B4-BE49-F238E27FC236}">
                <a16:creationId xmlns:a16="http://schemas.microsoft.com/office/drawing/2014/main" id="{E845FEED-C812-4B11-9A02-BC2C9899D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3238" y="1492250"/>
            <a:ext cx="4068762" cy="3167062"/>
          </a:xfrm>
        </p:spPr>
        <p:txBody>
          <a:bodyPr/>
          <a:lstStyle>
            <a:lvl1pPr algn="l">
              <a:defRPr sz="4200" b="1" i="0">
                <a:solidFill>
                  <a:schemeClr val="accent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BAB987-E410-4606-A9B5-078029C48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17F7429-11A9-41C8-AFD3-5F8A68DB90F1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4BEFB3-4BF8-42EA-B1A0-53E6581D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2CCF53-7F83-4CF5-861A-8F36962B2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E5B9DB2-B64F-4199-BF47-AB14F71F971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2019909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opeli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93CFCCCF-D12A-46B7-9D42-4D40B9BA7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2571750"/>
            <a:ext cx="697547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700AA84E-164E-488D-804A-136C1E7A4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507E7926-2B2D-4889-BCA8-E0650C261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794218E-A44A-4DFC-9F58-8675D5BB77E4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0F75245-9A65-41D7-BBB6-F0F933D86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23BFED6-1FC7-4FEC-9FDF-6F61A5FF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699EE6B-B979-4FD2-AC16-F290B567C53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581944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Älypeli">
    <p:bg>
      <p:bgPr>
        <a:solidFill>
          <a:srgbClr val="63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3EEABEAE-671B-44E3-97F0-2DD77A860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933450"/>
            <a:ext cx="70040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CBF62E1B-5D96-4F0E-8D9E-EAE2D2DE6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B9BEB838-C5ED-45C5-B679-D1A51EAB8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ED731BD-067A-44CE-8C2B-96FA31A91444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E33AE51-9664-4BC6-BBC4-31A8F61F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solidFill>
                  <a:schemeClr val="bg1"/>
                </a:solidFill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55A87254-922C-4A69-B7CB-B1A85EA05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35161-BF23-4F48-8AD7-44A27BEF6D0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722049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Yhteispel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2D3D739A-5982-439B-93B5-4CA6792AD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989138"/>
            <a:ext cx="8129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79121C9C-A95F-43D2-8770-410EB81A0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BACEE9F-0883-40FB-9F25-B5F91C7B2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AD1564A-CA8D-4CC5-B583-05B0F2F29B8E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AC7351D-7702-432D-90EC-350BB572A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DBD787B-7E24-4760-A266-215EC7B02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3BCB0BB3-486F-4206-8034-8AFE8406912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228485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Yhteispeli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7">
            <a:extLst>
              <a:ext uri="{FF2B5EF4-FFF2-40B4-BE49-F238E27FC236}">
                <a16:creationId xmlns:a16="http://schemas.microsoft.com/office/drawing/2014/main" id="{B0F695D4-7E84-4220-8160-8D9D77491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346200"/>
            <a:ext cx="538003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5327D0FE-3036-415A-B717-66DF1CFD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ECEC2A3-A950-4227-96CA-CD01F022F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6955B72-2813-4B42-897B-13942A7C9B81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9FAC769-9C90-4F48-8E93-86DBDFA5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5F175D8-CEBA-40E8-A32B-D8715D81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2BF9509-6E2A-4F7D-A6E8-A3BA0D1D5FD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606183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">
            <a:extLst>
              <a:ext uri="{FF2B5EF4-FFF2-40B4-BE49-F238E27FC236}">
                <a16:creationId xmlns:a16="http://schemas.microsoft.com/office/drawing/2014/main" id="{6978F30D-C072-4D34-A4EF-9A48148C8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71E7EDDA-D993-4517-ABC5-EADA816E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5D8BF64-48BF-4D4C-B58D-F3341F759A66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44E3D1B-BE95-4E72-A948-7C01C33D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8BE342F-2931-4442-BF5D-012AE2968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D0AAB4B-AF9C-454D-8500-D4F622DFE54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0288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6">
            <a:extLst>
              <a:ext uri="{FF2B5EF4-FFF2-40B4-BE49-F238E27FC236}">
                <a16:creationId xmlns:a16="http://schemas.microsoft.com/office/drawing/2014/main" id="{D5E2977B-1025-4DEB-8BF9-80E59634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6CD8EC70-EBDD-4FD4-98C9-6D0D7B88B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43DA463-78CE-4F49-930D-0FEF88FC79C1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172F870-BADF-4901-A84D-593C6534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B34E4F6-41EA-4BCB-8EA8-C9EB2C717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2BBD1B81-AECE-4EDE-AAB2-BB76F731F16A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611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7541CA81-2AA9-4B25-97AF-64FE540DF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A642B43C-D539-4EAC-B9F5-CFA8F79BC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1600200"/>
            <a:ext cx="568642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37933"/>
            <a:ext cx="6858000" cy="81145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81991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F732804F-8AD0-49B0-B534-BDB9CDD3B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15AC927-60E5-49BA-8516-8D2BFD5F3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E15AADE7-4348-409C-8FC2-02E66045580C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F8B0B0-14DB-442F-B631-1E25B424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75FF82-9203-4929-8EBB-643EA1543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908BF1FD-5324-44EF-9D9B-E15E7A72C9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7746317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251F01AA-2A93-4797-849F-7D695D5C1B41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4" name="Graphic 7">
            <a:extLst>
              <a:ext uri="{FF2B5EF4-FFF2-40B4-BE49-F238E27FC236}">
                <a16:creationId xmlns:a16="http://schemas.microsoft.com/office/drawing/2014/main" id="{3D53003F-1903-4934-B54B-1A750E242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8716B40-D968-4667-A7FD-FF9A48CB6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52488" y="-371475"/>
            <a:ext cx="184150" cy="369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endParaRPr lang="fi-FI" altLang="en-FI"/>
          </a:p>
        </p:txBody>
      </p:sp>
      <p:pic>
        <p:nvPicPr>
          <p:cNvPr id="6" name="Graphic 9">
            <a:extLst>
              <a:ext uri="{FF2B5EF4-FFF2-40B4-BE49-F238E27FC236}">
                <a16:creationId xmlns:a16="http://schemas.microsoft.com/office/drawing/2014/main" id="{E59A91D6-60E2-46B1-A591-64593939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176DCC2-8BFD-4D4E-AC0F-A279F4E9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77E1FC3-3DC7-44FE-BADA-2A59B6C94191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2AC27AC-FE27-4FFB-A239-137F7BBC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452D710-924F-4206-971C-6A1FDC08A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FB161A2F-6DAC-4965-B307-5885542C4B5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726632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EEE068E9-7FB4-473C-B8C2-D6F479DD643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484188"/>
            <a:chOff x="0" y="0"/>
            <a:chExt cx="9144000" cy="484188"/>
          </a:xfrm>
        </p:grpSpPr>
        <p:sp>
          <p:nvSpPr>
            <p:cNvPr id="5" name="Rectangle 7">
              <a:extLst>
                <a:ext uri="{FF2B5EF4-FFF2-40B4-BE49-F238E27FC236}">
                  <a16:creationId xmlns:a16="http://schemas.microsoft.com/office/drawing/2014/main" id="{AF4E3A8C-4FA5-498C-A0E8-810867D2B548}"/>
                </a:ext>
              </a:extLst>
            </p:cNvPr>
            <p:cNvSpPr/>
            <p:nvPr/>
          </p:nvSpPr>
          <p:spPr>
            <a:xfrm>
              <a:off x="0" y="0"/>
              <a:ext cx="9144000" cy="4841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/>
            </a:p>
          </p:txBody>
        </p:sp>
        <p:pic>
          <p:nvPicPr>
            <p:cNvPr id="6" name="Graphic 8">
              <a:extLst>
                <a:ext uri="{FF2B5EF4-FFF2-40B4-BE49-F238E27FC236}">
                  <a16:creationId xmlns:a16="http://schemas.microsoft.com/office/drawing/2014/main" id="{310C1BEC-9523-4770-AAB2-ECA853B65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048750" cy="484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Graphic 9">
            <a:extLst>
              <a:ext uri="{FF2B5EF4-FFF2-40B4-BE49-F238E27FC236}">
                <a16:creationId xmlns:a16="http://schemas.microsoft.com/office/drawing/2014/main" id="{65A317E4-8986-4344-9B11-7F610AEC3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ABCB9C53-87FD-4892-8919-D79929A0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3BB73920-541E-4E11-945C-635D6D2DAF03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53B1B21-FFC8-408A-9F76-27FD5518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3271A1-43E3-434A-9AE3-4880BED00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0B7E35B-B3AF-4C44-A7B2-AC9DE598A546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489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73BC86A0-E40C-4B9F-A2DF-7777C653E625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6" name="Graphic 7">
            <a:extLst>
              <a:ext uri="{FF2B5EF4-FFF2-40B4-BE49-F238E27FC236}">
                <a16:creationId xmlns:a16="http://schemas.microsoft.com/office/drawing/2014/main" id="{C9B858E3-DD08-4076-8852-CE36BC099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8">
            <a:extLst>
              <a:ext uri="{FF2B5EF4-FFF2-40B4-BE49-F238E27FC236}">
                <a16:creationId xmlns:a16="http://schemas.microsoft.com/office/drawing/2014/main" id="{B69AE7E7-A089-42D7-975C-19E9C2371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3862286" cy="3115008"/>
          </a:xfrm>
        </p:spPr>
        <p:txBody>
          <a:bodyPr/>
          <a:lstStyle>
            <a:lvl1pPr>
              <a:spcBef>
                <a:spcPts val="0"/>
              </a:spcBef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4778477" y="1517650"/>
            <a:ext cx="3862286" cy="3141663"/>
          </a:xfrm>
        </p:spPr>
        <p:txBody>
          <a:bodyPr/>
          <a:lstStyle>
            <a:lvl1pPr>
              <a:spcBef>
                <a:spcPts val="0"/>
              </a:spcBef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DE619E1-E7BF-48AB-9E59-7ADB6E4E4DE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AC388D1E-30F4-4992-98E7-AEC8C150B2EC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C0D9993-93E0-409E-B705-0C05708433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6B0ECF9-C5E6-4992-80D3-8AF4CE9A78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DD4791FD-4EC9-4DA9-99FF-E0FEC1BE9D4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7739048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8B62BEA1-0CA0-405A-A4B9-C135CCD38359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B36B4127-508A-432D-B6B4-389E8043E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C6E77051-782C-49C1-BFCF-548DC626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2557023" cy="3115008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93369" y="1517650"/>
            <a:ext cx="2557023" cy="3141663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3502" y="1517650"/>
            <a:ext cx="2557261" cy="3141663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C8220C-2917-4AD5-AB98-0BF5B73306D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B7D7E5FC-F5C8-4A43-BB74-75502D2DBD19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DF5A001-D2F6-418E-B815-12A40F6A5B2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E5D17A-51D9-462D-8681-AC063761ABF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97287386-CB3A-4214-8FB6-050F8D5A04B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03988124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426687-4EDD-41F3-BDE2-DC26B334F37F}"/>
              </a:ext>
            </a:extLst>
          </p:cNvPr>
          <p:cNvSpPr/>
          <p:nvPr/>
        </p:nvSpPr>
        <p:spPr>
          <a:xfrm>
            <a:off x="0" y="0"/>
            <a:ext cx="9144000" cy="484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10" name="Graphic 7">
            <a:extLst>
              <a:ext uri="{FF2B5EF4-FFF2-40B4-BE49-F238E27FC236}">
                <a16:creationId xmlns:a16="http://schemas.microsoft.com/office/drawing/2014/main" id="{FAE08D9E-1FD4-47CE-977C-F3EA03156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8">
            <a:extLst>
              <a:ext uri="{FF2B5EF4-FFF2-40B4-BE49-F238E27FC236}">
                <a16:creationId xmlns:a16="http://schemas.microsoft.com/office/drawing/2014/main" id="{AD22738B-7391-4756-86FF-755D93A9C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1858365" cy="3115008"/>
          </a:xfrm>
        </p:spPr>
        <p:txBody>
          <a:bodyPr/>
          <a:lstStyle>
            <a:lvl1pPr>
              <a:defRPr sz="1400" b="0" i="0"/>
            </a:lvl1pPr>
            <a:lvl2pPr marL="0" indent="0">
              <a:spcBef>
                <a:spcPts val="0"/>
              </a:spcBef>
              <a:buFontTx/>
              <a:buNone/>
              <a:defRPr sz="1000" b="0" i="0"/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596175" y="1517650"/>
            <a:ext cx="1858365" cy="3141663"/>
          </a:xfrm>
        </p:spPr>
        <p:txBody>
          <a:bodyPr/>
          <a:lstStyle>
            <a:lvl1pPr>
              <a:defRPr lang="en-US" sz="14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2pPr>
            <a:lvl3pPr>
              <a:defRPr sz="1000" b="0" i="0"/>
            </a:lvl3pPr>
            <a:lvl4pPr>
              <a:defRPr sz="1000" b="0" i="0"/>
            </a:lvl4pPr>
            <a:lvl5pPr>
              <a:defRPr sz="1000"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689113" y="1517650"/>
            <a:ext cx="1858538" cy="3141663"/>
          </a:xfrm>
        </p:spPr>
        <p:txBody>
          <a:bodyPr/>
          <a:lstStyle>
            <a:lvl1pPr>
              <a:defRPr lang="en-US" sz="14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2pPr>
            <a:lvl3pPr>
              <a:defRPr b="0" i="0"/>
            </a:lvl3pPr>
            <a:lvl4pPr>
              <a:spcBef>
                <a:spcPts val="0"/>
              </a:spcBef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5"/>
          </p:nvPr>
        </p:nvSpPr>
        <p:spPr>
          <a:xfrm>
            <a:off x="6782223" y="1517650"/>
            <a:ext cx="1858539" cy="3141663"/>
          </a:xfrm>
        </p:spPr>
        <p:txBody>
          <a:bodyPr/>
          <a:lstStyle>
            <a:lvl1pPr>
              <a:defRPr lang="en-US" sz="14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1pPr>
            <a:lvl2pPr>
              <a:spcBef>
                <a:spcPts val="0"/>
              </a:spcBef>
              <a:defRPr lang="en-US" sz="1000" b="0" i="0" kern="1200" dirty="0">
                <a:solidFill>
                  <a:schemeClr val="tx1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defRPr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EE75FB8-6BA0-4A50-9A2E-BC12776B585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19CA6E8-08C8-4EB3-9C32-6E6B3D6B4C42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4F20F85-0DCF-416D-8826-798E7E6E90B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5DA22A8-91B4-4AC3-B5D5-49FE6EB7A7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AF23714-8CC7-4E46-81CD-22255BE458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324080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C0D209-91D1-49E4-83C1-75678D76CF6D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11" name="Graphic 7">
            <a:extLst>
              <a:ext uri="{FF2B5EF4-FFF2-40B4-BE49-F238E27FC236}">
                <a16:creationId xmlns:a16="http://schemas.microsoft.com/office/drawing/2014/main" id="{61EDE0F2-D1DE-40E3-93AF-4CA2BE22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phic 8">
            <a:extLst>
              <a:ext uri="{FF2B5EF4-FFF2-40B4-BE49-F238E27FC236}">
                <a16:creationId xmlns:a16="http://schemas.microsoft.com/office/drawing/2014/main" id="{C03833CB-CE9C-436F-A1CF-11C791CBD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1858365" cy="3115008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2596175" y="1517650"/>
            <a:ext cx="1858366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4702006" y="1517650"/>
            <a:ext cx="1845646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9"/>
          </p:nvPr>
        </p:nvSpPr>
        <p:spPr>
          <a:xfrm>
            <a:off x="6781800" y="1492250"/>
            <a:ext cx="1858963" cy="3167063"/>
          </a:xfrm>
          <a:solidFill>
            <a:schemeClr val="bg2"/>
          </a:solidFill>
        </p:spPr>
        <p:txBody>
          <a:bodyPr lIns="144000" tIns="144000" rIns="144000" bIns="144000" rtlCol="0">
            <a:noAutofit/>
          </a:bodyPr>
          <a:lstStyle>
            <a:lvl1pPr>
              <a:defRPr lang="en-US" sz="1400" b="0" i="0" smtClean="0"/>
            </a:lvl1pPr>
            <a:lvl2pPr>
              <a:defRPr lang="en-US" b="0" i="0" smtClean="0"/>
            </a:lvl2pPr>
            <a:lvl3pPr>
              <a:defRPr lang="en-US" b="0" i="0" smtClean="0"/>
            </a:lvl3pPr>
            <a:lvl4pPr>
              <a:defRPr lang="en-US" b="0" i="0" smtClean="0"/>
            </a:lvl4pPr>
            <a:lvl5pPr>
              <a:defRPr lang="fi-FI"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EE1421-BFAD-4561-8113-34FBCD95F94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AABD3E8E-8F77-4F6D-B036-0C1A082510BA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02FF990-BD50-4E8F-980C-15E5724D24D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8DA0C82-84DD-4BD6-B7C5-FCD685E3F4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F623B6BB-2B8C-4F1F-9B89-28BF922B592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1747646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>
            <a:extLst>
              <a:ext uri="{FF2B5EF4-FFF2-40B4-BE49-F238E27FC236}">
                <a16:creationId xmlns:a16="http://schemas.microsoft.com/office/drawing/2014/main" id="{D96AE62E-3EE4-4EEB-9B46-4BC1A8672174}"/>
              </a:ext>
            </a:extLst>
          </p:cNvPr>
          <p:cNvSpPr/>
          <p:nvPr/>
        </p:nvSpPr>
        <p:spPr>
          <a:xfrm>
            <a:off x="0" y="0"/>
            <a:ext cx="9144000" cy="2571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i-FI"/>
          </a:p>
        </p:txBody>
      </p:sp>
      <p:pic>
        <p:nvPicPr>
          <p:cNvPr id="7" name="Graphic 7">
            <a:extLst>
              <a:ext uri="{FF2B5EF4-FFF2-40B4-BE49-F238E27FC236}">
                <a16:creationId xmlns:a16="http://schemas.microsoft.com/office/drawing/2014/main" id="{2E4A2A99-9A35-4425-96D8-65F348D62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87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8">
            <a:extLst>
              <a:ext uri="{FF2B5EF4-FFF2-40B4-BE49-F238E27FC236}">
                <a16:creationId xmlns:a16="http://schemas.microsoft.com/office/drawing/2014/main" id="{F7BFAB76-06CA-4FFD-A190-1AC57F04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7" y="1517715"/>
            <a:ext cx="2557023" cy="3115008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93369" y="1517650"/>
            <a:ext cx="2557023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083502" y="1517650"/>
            <a:ext cx="2557261" cy="3141663"/>
          </a:xfrm>
          <a:solidFill>
            <a:schemeClr val="bg2"/>
          </a:solidFill>
        </p:spPr>
        <p:txBody>
          <a:bodyPr lIns="144000" tIns="144000" rIns="144000" bIns="144000"/>
          <a:lstStyle>
            <a:lvl1pPr>
              <a:defRPr sz="1400" b="0" i="0"/>
            </a:lvl1pPr>
            <a:lvl2pPr marL="0" indent="0">
              <a:spcBef>
                <a:spcPts val="0"/>
              </a:spcBef>
              <a:buNone/>
              <a:defRPr sz="1200"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5E0E68D-420B-4ECD-92FB-989F7299069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BE1B7132-7E57-403F-A1D7-12FED1EDC338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0EF76C-602C-4C1A-B9CA-86F4B13DC3F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DF1A7D4-4173-4D91-B436-E5A7EF6F8E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85D894A8-AA30-4C0D-B399-74142C44A80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4412446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hockey player holding a hockey stick&#10;&#10;Description automatically generated with medium confidence">
            <a:extLst>
              <a:ext uri="{FF2B5EF4-FFF2-40B4-BE49-F238E27FC236}">
                <a16:creationId xmlns:a16="http://schemas.microsoft.com/office/drawing/2014/main" id="{F2669FF2-F5FB-4982-9394-4FBC6A7D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F588D4D2-0B4D-4B16-955F-EAE3BE5E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4BD927-00F6-4848-A258-DF74622DE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9889053-8ABC-40B9-90EA-4C3E71294FE3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A4407BB-D70A-4A4D-B826-42131334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FC02C4-63B3-44B2-8E87-89F32963D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B8313CF9-D0B0-4133-A5C6-7B8AD4D3922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88850813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25347F0-D75A-4C35-8825-B20A6668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85827A99-2E57-4BB7-B9F5-384E3C4EC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3ACB353-CEF1-4601-89A4-A05EFA52A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8F96735-281A-49D1-AC94-0CB1CA1F71BA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FDD214-316F-4511-A2D8-476F4132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5138B6-7980-447C-B2FE-4E1A148D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9D3566-1CB3-4BAB-AA8F-53F83D8C5B5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36455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84CC4F15-3932-4E8E-926B-7A4F7A23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38F4475A-255A-4D4D-AD5C-B0916BF6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1384300"/>
            <a:ext cx="2571750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06723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FA5976F-AA54-49A9-90EE-2F0D76F8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C6157FA1-00DF-4C54-942F-E69D49B4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18207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C6E932C-4AC5-4583-B566-ABC7BD9B7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B2A3FDC-408C-4192-98F9-C7F8E5B01FC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8D73F8-D80F-4332-81A7-990CC57EC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CD71D64-B7C7-4AF9-BA43-E79B89A91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A350CD0-74BF-44CA-9B90-99F54D4D58E5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5289138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02F63C3-DEC9-4C17-A2B2-E8ACB30F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91864F66-93A6-4545-978D-798D68E7E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18207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F3AE13B-9ACC-4FEC-815F-B5969E2CA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81A35886-F405-4534-ABE0-E4A48920B5CB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20D64A-9EF0-4287-85CE-957F73F4D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76FB4F-5D71-4E6F-BE6E-037C28ECC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A5E75C1-8015-41C2-8650-03D9CB0F3A8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1884413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3176561E-E95F-4740-BB9C-881B79C80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945063" y="0"/>
            <a:ext cx="4198937" cy="5143500"/>
          </a:xfrm>
        </p:spPr>
        <p:txBody>
          <a:bodyPr rtlCol="0">
            <a:noAutofit/>
          </a:bodyPr>
          <a:lstStyle>
            <a:lvl1pPr>
              <a:defRPr b="0" i="0"/>
            </a:lvl1pPr>
          </a:lstStyle>
          <a:p>
            <a:pPr lvl="0"/>
            <a:r>
              <a:rPr lang="fi-FI" noProof="0"/>
              <a:t>Lisää kuva napsauttamalla kuvaketta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E8B7B78-376B-4539-AC37-69FFD2053E8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23DAB2B0-EEC3-40A4-98DC-286971F9D19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167752-32F4-440B-9BE8-071D042777F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5576EA7D-F4F2-4973-99B2-D56E3356765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A02781-3B43-4955-81CE-8410E27EAE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</p:spTree>
    <p:extLst>
      <p:ext uri="{BB962C8B-B14F-4D97-AF65-F5344CB8AC3E}">
        <p14:creationId xmlns:p14="http://schemas.microsoft.com/office/powerpoint/2010/main" val="361486766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bjec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C05154EC-8AA0-4A9E-80FD-83DFED447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38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0" y="484188"/>
            <a:ext cx="4068763" cy="417512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3238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8FE3DBDA-333E-4CD3-9511-C378126A2AD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05A4BC05-FC15-4D4A-A5E2-3C7ED772A073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DB10DC9-80F9-4226-B2A1-8D6BB9C130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4D3F7C1-8679-4850-84B8-7872DFBA48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83F1076-3D2C-4803-9C66-E3BB647F585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37258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Objec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07E43D37-4CC7-4573-B907-F1C63EA68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8477" y="1517715"/>
            <a:ext cx="3862286" cy="3115008"/>
          </a:xfrm>
        </p:spPr>
        <p:txBody>
          <a:bodyPr/>
          <a:lstStyle>
            <a:lvl1pPr>
              <a:defRPr b="0" i="0"/>
            </a:lvl1pPr>
            <a:lvl2pPr>
              <a:spcBef>
                <a:spcPts val="0"/>
              </a:spcBef>
              <a:defRPr b="0" i="0"/>
            </a:lvl2pPr>
            <a:lvl3pPr>
              <a:defRPr b="0" i="0"/>
            </a:lvl3pPr>
            <a:lvl4pPr>
              <a:spcBef>
                <a:spcPts val="0"/>
              </a:spcBef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03238" y="484188"/>
            <a:ext cx="4068762" cy="4175125"/>
          </a:xfrm>
        </p:spPr>
        <p:txBody>
          <a:bodyPr/>
          <a:lstStyle>
            <a:lvl1pPr>
              <a:defRPr b="0" i="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778476" y="766916"/>
            <a:ext cx="3862286" cy="602302"/>
          </a:xfrm>
        </p:spPr>
        <p:txBody>
          <a:bodyPr/>
          <a:lstStyle>
            <a:lvl1pPr>
              <a:defRPr b="1" i="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B558679-6A04-4AF1-9F0B-3CE8FA0EEE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6AB50D7B-6617-4AD8-9382-92E6BDE764E2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F018E60-627C-4B16-B46B-F4E1A43B47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4197603-5624-4086-A5FC-FAA31273FA3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773F67B9-E35A-4D90-804E-6FB80DD18A0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808346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0798DA4E-3730-4A4E-B0F3-10C30AFA7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06298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99BF1486-1373-4B2B-8CAA-A69F24EBD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3716FABE-4032-4145-9E61-91C927D29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2085975"/>
            <a:ext cx="454342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53008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picture containing ground, outdoor object, night sky&#10;&#10;Description automatically generated">
            <a:extLst>
              <a:ext uri="{FF2B5EF4-FFF2-40B4-BE49-F238E27FC236}">
                <a16:creationId xmlns:a16="http://schemas.microsoft.com/office/drawing/2014/main" id="{DF256E5C-E81B-43B1-B2C2-A4462D9B3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7">
            <a:extLst>
              <a:ext uri="{FF2B5EF4-FFF2-40B4-BE49-F238E27FC236}">
                <a16:creationId xmlns:a16="http://schemas.microsoft.com/office/drawing/2014/main" id="{5544AE06-43B8-44AE-8159-E3A2522CB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2176463"/>
            <a:ext cx="66421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765080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B6833EB8-AFD8-4F57-8F01-F2B62C778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295525"/>
            <a:ext cx="649922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365EFC82-1B05-4CCB-B10D-622599325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0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08A0D1-1BF6-4B84-87E2-DB925CEFBE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3F2CF8-36DF-4132-A9E2-8E7DEC6CD3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 spc="150" baseline="0" smtClean="0"/>
            </a:lvl1pPr>
          </a:lstStyle>
          <a:p>
            <a:pPr>
              <a:defRPr/>
            </a:pPr>
            <a:fld id="{624F5ABB-ED24-43CC-951B-CD49642610E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24E9B3D-2532-430D-924E-B785D185259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19F3B450-3D4E-4C06-B509-851C92AA709E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6184850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A26199CF-F5BB-468B-8F59-C582643AC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3513"/>
            <a:ext cx="9144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32C1E3CA-B711-411E-9077-064ADAA6F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1" i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9C00B4-F681-4CAE-91D4-29A6F9B81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F1441A-E9A3-443C-9B21-A657B6580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 spc="150" baseline="0" smtClean="0"/>
            </a:lvl1pPr>
          </a:lstStyle>
          <a:p>
            <a:pPr>
              <a:defRPr/>
            </a:pPr>
            <a:fld id="{5BB3C21D-F4FD-49A4-8666-9CDAAB774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D584372-56D6-4F95-954A-7333CA29152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2B5C5A33-2C02-460C-8950-7FA0D1D2753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115386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6">
            <a:extLst>
              <a:ext uri="{FF2B5EF4-FFF2-40B4-BE49-F238E27FC236}">
                <a16:creationId xmlns:a16="http://schemas.microsoft.com/office/drawing/2014/main" id="{71C7D02C-2696-4126-8AEF-BF1995EC3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8296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7">
            <a:extLst>
              <a:ext uri="{FF2B5EF4-FFF2-40B4-BE49-F238E27FC236}">
                <a16:creationId xmlns:a16="http://schemas.microsoft.com/office/drawing/2014/main" id="{AD7E3E1D-EAC8-4FCB-AB16-ABF427A72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73025"/>
            <a:ext cx="952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92305"/>
            <a:ext cx="6858000" cy="1511884"/>
          </a:xfrm>
        </p:spPr>
        <p:txBody>
          <a:bodyPr anchor="b"/>
          <a:lstStyle>
            <a:lvl1pPr algn="ctr">
              <a:defRPr sz="4200" b="1" i="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971590"/>
            <a:ext cx="6858000" cy="124182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5F8EEF1-16EE-4003-BCCF-7F5E817AF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CF17BEDA-C606-4DDB-95EA-4BCF32CFF822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A825A42-652B-4307-8554-D3FB9B16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 dirty="0">
                <a:latin typeface="Roboto" panose="02000000000000000000" pitchFamily="2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54D3C1B-0E17-4FED-A776-F8744C13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smtClean="0"/>
            </a:lvl1pPr>
          </a:lstStyle>
          <a:p>
            <a:pPr>
              <a:defRPr/>
            </a:pPr>
            <a:fld id="{2419B694-BCC2-449F-987E-CF144014D7C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732278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02ACC8-0C01-4494-986D-FCDBA49E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766763"/>
            <a:ext cx="8137525" cy="6016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2B48B17-00CA-4704-9C00-984582C6E2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517650"/>
            <a:ext cx="813752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F54CE-28C7-4993-A35F-60944E786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73825" y="103188"/>
            <a:ext cx="785813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b="0" i="0" spc="100" baseline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1A0CCB-894D-4327-A914-5F2010AA45EA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2A1BF-9513-42A3-A5EC-7FCDE236F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31888" y="103188"/>
            <a:ext cx="2365375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00" b="0" i="0" spc="200" baseline="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03DC5-6E9E-46DF-89DE-4F9F975236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00950" y="103188"/>
            <a:ext cx="1357313" cy="27305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600" b="0" i="0" spc="100" baseline="0" smtClean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A7AF3-E217-4903-94D8-9C814065217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  <p:sldLayoutId id="2147483971" r:id="rId31"/>
    <p:sldLayoutId id="2147483972" r:id="rId32"/>
    <p:sldLayoutId id="2147483973" r:id="rId33"/>
    <p:sldLayoutId id="2147483974" r:id="rId34"/>
  </p:sldLayoutIdLst>
  <p:hf hdr="0"/>
  <p:txStyles>
    <p:titleStyle>
      <a:lvl1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spc="2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358775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539750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539750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539750" indent="-171450" algn="l" defTabSz="685800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32.xml"/><Relationship Id="rId1" Type="http://schemas.openxmlformats.org/officeDocument/2006/relationships/video" Target="https://www.youtube.com/embed/rTm04lQpVT0?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Kuva, joka sisältää kohteen kenttä, ulko, henkilö, rakennus&#10;&#10;Kuvaus luotu automaattisesti">
            <a:extLst>
              <a:ext uri="{FF2B5EF4-FFF2-40B4-BE49-F238E27FC236}">
                <a16:creationId xmlns:a16="http://schemas.microsoft.com/office/drawing/2014/main" id="{520122A1-38E7-074F-8554-F9B09DEED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00" b="2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4800264-9715-EF48-A25D-FE7195E600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576EA7D-F4F2-4973-99B2-D56E33567659}" type="slidenum">
              <a:rPr lang="fi-FI" smtClean="0">
                <a:solidFill>
                  <a:schemeClr val="bg1"/>
                </a:solidFill>
              </a:rPr>
              <a:pPr>
                <a:defRPr/>
              </a:pPr>
              <a:t>1</a:t>
            </a:fld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23B563AD-302D-444C-8915-DB1F190D93E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942210" y="2881085"/>
            <a:ext cx="4785692" cy="1093709"/>
          </a:xfrm>
        </p:spPr>
        <p:txBody>
          <a:bodyPr/>
          <a:lstStyle/>
          <a:p>
            <a:pPr>
              <a:defRPr/>
            </a:pPr>
            <a:r>
              <a:rPr lang="fi-FI" sz="2000" dirty="0">
                <a:solidFill>
                  <a:schemeClr val="bg1"/>
                </a:solidFill>
              </a:rPr>
              <a:t>ILOPELI - ÄLYPELI – YHTEISPELI</a:t>
            </a:r>
            <a:endParaRPr lang="en-FI" sz="20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FI" sz="2000" dirty="0">
                <a:solidFill>
                  <a:schemeClr val="bg1"/>
                </a:solidFill>
              </a:rPr>
              <a:t>#MEIDÄNJUTTU</a:t>
            </a:r>
            <a:endParaRPr lang="fi-FI" sz="2000" dirty="0">
              <a:solidFill>
                <a:schemeClr val="bg1"/>
              </a:solidFill>
            </a:endParaRPr>
          </a:p>
        </p:txBody>
      </p:sp>
      <p:pic>
        <p:nvPicPr>
          <p:cNvPr id="12" name="Kuva 11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98DF0CEB-B641-EC41-B277-15125C2C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045" y="1029709"/>
            <a:ext cx="5488686" cy="191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3763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90F52-7CE7-8843-8606-91630E8E58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23DAB2B0-EEC3-40A4-98DC-286971F9D19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pic>
        <p:nvPicPr>
          <p:cNvPr id="8" name="Online Media 7" title="Ringette Mainos">
            <a:hlinkClick r:id="" action="ppaction://media"/>
            <a:extLst>
              <a:ext uri="{FF2B5EF4-FFF2-40B4-BE49-F238E27FC236}">
                <a16:creationId xmlns:a16="http://schemas.microsoft.com/office/drawing/2014/main" id="{FF408E05-3F7B-245C-737F-6C42DDBB58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302" y="-27667"/>
            <a:ext cx="9143091" cy="517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94297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AF2515F-A7DB-442D-B46B-FA34F9E0D8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004" y="1291803"/>
            <a:ext cx="5816123" cy="384631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Ringette on </a:t>
            </a:r>
            <a:r>
              <a:rPr lang="en-US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vauhdikas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jäälaji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jossa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joukkuepelaaminen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on </a:t>
            </a:r>
            <a:r>
              <a:rPr lang="en-US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isossa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osassa</a:t>
            </a:r>
            <a:r>
              <a:rPr lang="en-FI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 </a:t>
            </a:r>
            <a:r>
              <a:rPr lang="fi-FI" b="0" i="0" dirty="0">
                <a:solidFill>
                  <a:schemeClr val="tx1"/>
                </a:solidFill>
                <a:effectLst/>
                <a:latin typeface="Roboto"/>
                <a:ea typeface="Roboto"/>
                <a:cs typeface="Roboto"/>
              </a:rPr>
              <a:t>Ringette yhdistelee älyä, iloa ja luovuutta.</a:t>
            </a:r>
            <a:r>
              <a:rPr lang="en-US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 </a:t>
            </a:r>
            <a:endParaRPr lang="en-FI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chemeClr val="tx1"/>
                </a:solidFill>
                <a:effectLst/>
                <a:latin typeface="Roboto"/>
                <a:ea typeface="Roboto"/>
                <a:cs typeface="Roboto"/>
              </a:rPr>
              <a:t>Peli on kotoisin Kanadasta ja Suomessa sitä on pelattu noin 40 vuotta.</a:t>
            </a:r>
            <a:endParaRPr lang="en-FI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Pelikenttänä käytetään jääkiekkokaukalota.</a:t>
            </a: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Pelivälineenä käytetään kumista rengasta eli rinkulaa.</a:t>
            </a: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Ringettemaila on suora maila ilman lapaa. Rengasta kuljetetaan laittamalla maila rinkulan keskelle.</a:t>
            </a: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FI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Varusteiksi riittävät aluksi luistimet, kypärä ja kaulasuoja. Muita varusteita ovat esimerkiksi hanskat, polvi- ja kyynärsuojat sekä ringettehousut. Maalivahdin varusteet ovat samanlaiset kuin jääkiekossa.</a:t>
            </a:r>
          </a:p>
          <a:p>
            <a:pPr marL="171450" indent="-171450" algn="l">
              <a:buFont typeface="Wingdings" panose="020B0604020202020204" pitchFamily="34" charset="0"/>
              <a:buChar char="Ø"/>
            </a:pPr>
            <a:endParaRPr lang="en-FI" sz="1200" dirty="0">
              <a:latin typeface="Roboto"/>
              <a:ea typeface="Roboto"/>
              <a:cs typeface="Roboto"/>
            </a:endParaRPr>
          </a:p>
          <a:p>
            <a:pPr algn="l"/>
            <a:endParaRPr lang="en-US" sz="1200" dirty="0">
              <a:latin typeface="Roboto"/>
              <a:ea typeface="Roboto"/>
              <a:cs typeface="Roboto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i-FI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BD115-31CB-43DE-B85C-8E095106071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1E09E1-892C-42A3-88FC-A65DB66568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B3C21D-F4FD-49A4-8666-9CDAAB774DFD}" type="slidenum">
              <a:rPr lang="fi-FI"/>
              <a:pPr>
                <a:defRPr/>
              </a:pPr>
              <a:t>3</a:t>
            </a:fld>
            <a:endParaRPr lang="fi-F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0F6B4D8-7B9F-4D27-A15D-93214B2A5C1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B5C5A33-2C02-460C-8950-7FA0D1D2753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pic>
        <p:nvPicPr>
          <p:cNvPr id="11" name="Kuva 8" descr="Kuva, joka sisältää kohteen sisä&#10;&#10;Kuvaus luotu automaattisesti">
            <a:extLst>
              <a:ext uri="{FF2B5EF4-FFF2-40B4-BE49-F238E27FC236}">
                <a16:creationId xmlns:a16="http://schemas.microsoft.com/office/drawing/2014/main" id="{E97ED481-04BC-4F14-91C8-E4DAF1E94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1" r="36877" b="33831"/>
          <a:stretch/>
        </p:blipFill>
        <p:spPr>
          <a:xfrm rot="16200000">
            <a:off x="6777588" y="2818574"/>
            <a:ext cx="1835307" cy="24428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9B63D2-D07F-4F13-B3CA-6979E1021295}"/>
              </a:ext>
            </a:extLst>
          </p:cNvPr>
          <p:cNvSpPr txBox="1"/>
          <p:nvPr/>
        </p:nvSpPr>
        <p:spPr>
          <a:xfrm>
            <a:off x="462866" y="559295"/>
            <a:ext cx="5145155" cy="341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FI" b="1" dirty="0">
                <a:latin typeface="Roboto"/>
                <a:ea typeface="Roboto"/>
                <a:cs typeface="Calibri"/>
              </a:rPr>
              <a:t>RINGETTE – </a:t>
            </a:r>
            <a:r>
              <a:rPr lang="en-FI" b="1" i="1" dirty="0" err="1">
                <a:latin typeface="Roboto"/>
                <a:ea typeface="Roboto"/>
                <a:cs typeface="Calibri"/>
              </a:rPr>
              <a:t>nopea</a:t>
            </a:r>
            <a:r>
              <a:rPr lang="en-FI" b="1" i="1" dirty="0">
                <a:latin typeface="Roboto"/>
                <a:ea typeface="Roboto"/>
                <a:cs typeface="Calibri"/>
              </a:rPr>
              <a:t> </a:t>
            </a:r>
            <a:r>
              <a:rPr lang="en-FI" b="1" i="1" dirty="0" err="1">
                <a:latin typeface="Roboto"/>
                <a:ea typeface="Roboto"/>
                <a:cs typeface="Calibri"/>
              </a:rPr>
              <a:t>jääpeli</a:t>
            </a:r>
            <a:endParaRPr lang="en-US" b="1" i="1">
              <a:latin typeface="Roboto"/>
              <a:ea typeface="Roboto"/>
              <a:cs typeface="Calibri"/>
            </a:endParaRP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B58975AF-908A-9888-B8D7-5EB101CD8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027" y="44845"/>
            <a:ext cx="2442833" cy="307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82530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25D0F-961B-2C91-9FB7-82843BF6E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308091-3F30-E0FF-EAF8-537D6B288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120" y="1084191"/>
            <a:ext cx="5823558" cy="3846313"/>
          </a:xfrm>
        </p:spPr>
        <p:txBody>
          <a:bodyPr/>
          <a:lstStyle/>
          <a:p>
            <a:pPr algn="l"/>
            <a:r>
              <a:rPr lang="en-FI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Ringetteä</a:t>
            </a:r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fi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pelataan</a:t>
            </a:r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 5 vs 5 + </a:t>
            </a:r>
            <a:r>
              <a:rPr lang="en-FI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maalivahdit</a:t>
            </a:r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</a:t>
            </a:r>
            <a:endParaRPr lang="en-US" sz="130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algn="l"/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Ringette on </a:t>
            </a:r>
            <a:r>
              <a:rPr lang="fi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joukkuelaji</a:t>
            </a:r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jossa korostuu syöttöpelaaminen.</a:t>
            </a:r>
          </a:p>
          <a:p>
            <a:pPr marL="628650" lvl="1" indent="-285750" algn="l">
              <a:buFont typeface="Courier New" panose="02070309020205020404" pitchFamily="49" charset="0"/>
              <a:buChar char="o"/>
            </a:pPr>
            <a:r>
              <a:rPr lang="en-FI" sz="1300" dirty="0">
                <a:latin typeface="Roboto"/>
                <a:ea typeface="Roboto"/>
                <a:cs typeface="Roboto"/>
              </a:rPr>
              <a:t>Siniviiva tulee ylittää syöttämällä omalle joukkuekaverille. Ringetessä ei ole paitsiota eikä k</a:t>
            </a:r>
            <a:r>
              <a:rPr lang="en-US" sz="1300" dirty="0">
                <a:latin typeface="Roboto"/>
                <a:ea typeface="Roboto"/>
                <a:cs typeface="Roboto"/>
              </a:rPr>
              <a:t>entällä</a:t>
            </a:r>
            <a:r>
              <a:rPr lang="en-FI" sz="1300" dirty="0">
                <a:latin typeface="Roboto"/>
                <a:ea typeface="Roboto"/>
                <a:cs typeface="Roboto"/>
              </a:rPr>
              <a:t> ole</a:t>
            </a:r>
            <a:r>
              <a:rPr lang="en-US" sz="1300" dirty="0"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latin typeface="Roboto"/>
                <a:ea typeface="Roboto"/>
                <a:cs typeface="Roboto"/>
              </a:rPr>
              <a:t>mahdollisuutta</a:t>
            </a:r>
            <a:r>
              <a:rPr lang="en-US" sz="1300" dirty="0">
                <a:latin typeface="Roboto"/>
                <a:ea typeface="Roboto"/>
                <a:cs typeface="Roboto"/>
              </a:rPr>
              <a:t> "</a:t>
            </a:r>
            <a:r>
              <a:rPr lang="en-US" sz="1300" dirty="0" err="1">
                <a:latin typeface="Roboto"/>
                <a:ea typeface="Roboto"/>
                <a:cs typeface="Roboto"/>
              </a:rPr>
              <a:t>yksinläpi</a:t>
            </a:r>
            <a:r>
              <a:rPr lang="en-US" sz="1300" dirty="0">
                <a:latin typeface="Roboto"/>
                <a:ea typeface="Roboto"/>
                <a:cs typeface="Roboto"/>
              </a:rPr>
              <a:t>“</a:t>
            </a:r>
            <a:r>
              <a:rPr lang="en-FI" sz="1300" dirty="0">
                <a:latin typeface="Roboto"/>
                <a:ea typeface="Roboto"/>
                <a:cs typeface="Roboto"/>
              </a:rPr>
              <a:t>-</a:t>
            </a:r>
            <a:r>
              <a:rPr lang="en-US" sz="1300" dirty="0" err="1">
                <a:latin typeface="Roboto"/>
                <a:ea typeface="Roboto"/>
                <a:cs typeface="Roboto"/>
              </a:rPr>
              <a:t>pelaamiseen</a:t>
            </a:r>
            <a:r>
              <a:rPr lang="en-FI" sz="1300" dirty="0">
                <a:latin typeface="Roboto"/>
                <a:ea typeface="Roboto"/>
                <a:cs typeface="Roboto"/>
              </a:rPr>
              <a:t>.</a:t>
            </a:r>
          </a:p>
          <a:p>
            <a:pPr marL="628650" lvl="1" indent="-285750" algn="l">
              <a:buFont typeface="Courier New" panose="02070309020205020404" pitchFamily="49" charset="0"/>
              <a:buChar char="o"/>
            </a:pPr>
            <a:r>
              <a:rPr lang="en-FI" sz="1300" dirty="0">
                <a:latin typeface="Roboto"/>
                <a:ea typeface="Roboto"/>
                <a:cs typeface="Roboto"/>
              </a:rPr>
              <a:t>Ringetteviivat rajaavat pelialuetta, ainoastaan kolme ensimmäistä pelaajaa saavat mennä puolustus- tai hyökkäyspäähän.</a:t>
            </a:r>
          </a:p>
          <a:p>
            <a:pPr marL="628650" lvl="1" indent="-285750" algn="l">
              <a:buFont typeface="Courier New" panose="02070309020205020404" pitchFamily="49" charset="0"/>
              <a:buChar char="o"/>
            </a:pPr>
            <a:r>
              <a:rPr lang="en-FI" sz="1300" dirty="0">
                <a:latin typeface="Roboto"/>
                <a:ea typeface="Roboto"/>
                <a:cs typeface="Roboto"/>
              </a:rPr>
              <a:t>Maalivahdin alueella saa pelata vain maalivahti.</a:t>
            </a:r>
          </a:p>
          <a:p>
            <a:pPr algn="l"/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Ringetessä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ei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saa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taklata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joten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vauhti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ja</a:t>
            </a:r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taktikointi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 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korostuu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</a:t>
            </a:r>
            <a:r>
              <a:rPr lang="en-FI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Rikkeistä tuomitaan jäähy.</a:t>
            </a:r>
          </a:p>
          <a:p>
            <a:pPr algn="l">
              <a:lnSpc>
                <a:spcPct val="113999"/>
              </a:lnSpc>
            </a:pP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Renkaan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voi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ottaa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pois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toiselta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pelaajalta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laittamalla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oman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mailan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renkaaseen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ja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vetämällä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tai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napauttamalla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omalla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mailalla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vastustajan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mailan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alapuolelle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algn="l">
              <a:lnSpc>
                <a:spcPct val="113999"/>
              </a:lnSpc>
            </a:pP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Pelin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voittaa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se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joukkue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,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joka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on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tehnyt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enemmän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 </a:t>
            </a:r>
            <a:r>
              <a:rPr lang="en-US" sz="1300" dirty="0" err="1">
                <a:solidFill>
                  <a:schemeClr val="tx1"/>
                </a:solidFill>
                <a:latin typeface="Roboto"/>
                <a:ea typeface="Roboto"/>
                <a:cs typeface="Roboto"/>
              </a:rPr>
              <a:t>maaleja</a:t>
            </a:r>
            <a:r>
              <a:rPr lang="en-US" sz="130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marL="285750" indent="-285750" algn="l">
              <a:buFont typeface="Wingdings" panose="020B0604020202020204" pitchFamily="34" charset="0"/>
              <a:buChar char="Ø"/>
            </a:pPr>
            <a:endParaRPr lang="en-US" dirty="0">
              <a:latin typeface="Roboto"/>
              <a:ea typeface="Roboto"/>
              <a:cs typeface="Roboto"/>
            </a:endParaRPr>
          </a:p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i-FI" sz="1200" dirty="0">
              <a:latin typeface="Roboto"/>
              <a:ea typeface="Roboto"/>
              <a:cs typeface="Roboto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821B7-0CF4-FFCE-1AB3-1E9DCFBA3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ILOPELI - ÄLYPELI - YHTEISPELI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BB9C15-D808-441C-63A9-F5153BF611C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B5C5A33-2C02-460C-8950-7FA0D1D2753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6F2FF-3510-9000-12A1-FCA583809DCE}"/>
              </a:ext>
            </a:extLst>
          </p:cNvPr>
          <p:cNvSpPr txBox="1"/>
          <p:nvPr/>
        </p:nvSpPr>
        <p:spPr>
          <a:xfrm>
            <a:off x="210515" y="537029"/>
            <a:ext cx="5145155" cy="341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FI" b="1" dirty="0">
                <a:latin typeface="Roboto"/>
                <a:ea typeface="Roboto"/>
                <a:cs typeface="Calibri"/>
              </a:rPr>
              <a:t>RINGETTE – </a:t>
            </a:r>
            <a:r>
              <a:rPr lang="en-FI" b="1" i="1" err="1">
                <a:latin typeface="Roboto"/>
                <a:ea typeface="Roboto"/>
                <a:cs typeface="Calibri"/>
              </a:rPr>
              <a:t>säännöt</a:t>
            </a:r>
            <a:r>
              <a:rPr lang="en-FI" b="1" i="1" dirty="0">
                <a:latin typeface="Roboto"/>
                <a:ea typeface="Roboto"/>
                <a:cs typeface="Calibri"/>
              </a:rPr>
              <a:t> </a:t>
            </a:r>
            <a:r>
              <a:rPr lang="en-FI" b="1" i="1" err="1">
                <a:latin typeface="Roboto"/>
                <a:ea typeface="Roboto"/>
                <a:cs typeface="Calibri"/>
              </a:rPr>
              <a:t>lyhyesti</a:t>
            </a:r>
            <a:endParaRPr lang="en-US" b="1" i="1">
              <a:latin typeface="Roboto"/>
              <a:ea typeface="Roboto"/>
              <a:cs typeface="Calibri"/>
            </a:endParaRPr>
          </a:p>
        </p:txBody>
      </p:sp>
      <p:pic>
        <p:nvPicPr>
          <p:cNvPr id="7" name="Picture 6" descr="A drawing of a hockey field with Ice hockey rink in the background&#10;&#10;Description automatically generated">
            <a:extLst>
              <a:ext uri="{FF2B5EF4-FFF2-40B4-BE49-F238E27FC236}">
                <a16:creationId xmlns:a16="http://schemas.microsoft.com/office/drawing/2014/main" id="{EBCAE171-07E5-F8EC-804B-A7B20F69D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" t="4772" r="1239" b="2169"/>
          <a:stretch/>
        </p:blipFill>
        <p:spPr>
          <a:xfrm rot="16200000">
            <a:off x="5692775" y="1595967"/>
            <a:ext cx="4129723" cy="226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3590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B085EE-6187-88BF-E706-D8E3344C2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playing hockey&#10;&#10;Description automatically generated">
            <a:extLst>
              <a:ext uri="{FF2B5EF4-FFF2-40B4-BE49-F238E27FC236}">
                <a16:creationId xmlns:a16="http://schemas.microsoft.com/office/drawing/2014/main" id="{860514FC-4F7E-4143-7CB0-52FB9DD86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35" t="16220" r="-168" b="20520"/>
          <a:stretch/>
        </p:blipFill>
        <p:spPr>
          <a:xfrm>
            <a:off x="6037451" y="63716"/>
            <a:ext cx="2987674" cy="2314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5BDE877-8A90-692A-45A8-C41AA3CC0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140" y="1039452"/>
            <a:ext cx="5659904" cy="3846313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Ringetteä pelaa Suomessa noin 4000 harrastajaa ja harrastajia löytyy luistelu- ja ringettekoululaisista aktiivisiin aikuisharrastajiin ja lajin huipulle tähtääviin urheilijoihin.</a:t>
            </a:r>
            <a:r>
              <a:rPr lang="fi-FI" sz="1300" dirty="0">
                <a:solidFill>
                  <a:schemeClr val="tx1"/>
                </a:solidFill>
                <a:cs typeface="Roboto" panose="02000000000000000000" pitchFamily="2" charset="0"/>
              </a:rPr>
              <a:t> </a:t>
            </a:r>
            <a:endParaRPr lang="en-US" sz="1300" dirty="0">
              <a:solidFill>
                <a:schemeClr val="tx1"/>
              </a:solidFill>
              <a:cs typeface="Roboto" panose="02000000000000000000" pitchFamily="2" charset="0"/>
            </a:endParaRP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fi-FI" sz="1300" dirty="0" err="1">
                <a:solidFill>
                  <a:schemeClr val="tx1"/>
                </a:solidFill>
                <a:cs typeface="Roboto" panose="02000000000000000000" pitchFamily="2" charset="0"/>
              </a:rPr>
              <a:t>Ringeten</a:t>
            </a:r>
            <a:r>
              <a:rPr lang="fi-FI" sz="1300" dirty="0">
                <a:solidFill>
                  <a:schemeClr val="tx1"/>
                </a:solidFill>
                <a:cs typeface="Roboto" panose="02000000000000000000" pitchFamily="2" charset="0"/>
              </a:rPr>
              <a:t> parista löytyy paljon tehtävää, jos ei itse halua pelata,  mahdollista on esimerkiksi toimia valmentajana tai tuomarina.</a:t>
            </a: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fi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Suomi on tällä hetkellä </a:t>
            </a:r>
            <a:r>
              <a:rPr lang="fi-FI" sz="1300" b="0" i="0" dirty="0" err="1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ringeten</a:t>
            </a:r>
            <a:r>
              <a:rPr lang="fi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 hallitseva maailmanmestari.</a:t>
            </a:r>
            <a:r>
              <a:rPr lang="en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 </a:t>
            </a:r>
            <a:r>
              <a:rPr lang="fi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Ringettemaajoukkue toi Suomeen palloiluhistorian ensimmäisen maailmanmestaruuden vuonna 1994</a:t>
            </a:r>
            <a:r>
              <a:rPr lang="en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. Suomi on voittanut maailmanmestaruuden 8 kertaa!</a:t>
            </a:r>
            <a:endParaRPr lang="fi-FI" sz="1300" b="0" i="0" dirty="0">
              <a:solidFill>
                <a:schemeClr val="tx1"/>
              </a:solidFill>
              <a:effectLst/>
              <a:cs typeface="Roboto" panose="02000000000000000000" pitchFamily="2" charset="0"/>
            </a:endParaRP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fi-FI" sz="1300" b="0" i="0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Ringette on yksi harvoista urheilulajeista, joka on alkujaan kehitetty nimenomaan naisille ja tytöille. </a:t>
            </a:r>
            <a:endParaRPr lang="fi-FI" sz="1300" b="1" i="1" dirty="0">
              <a:solidFill>
                <a:schemeClr val="tx1"/>
              </a:solidFill>
              <a:cs typeface="Roboto" panose="02000000000000000000" pitchFamily="2" charset="0"/>
            </a:endParaRPr>
          </a:p>
          <a:p>
            <a:pPr marL="285750" indent="-285750" algn="l">
              <a:lnSpc>
                <a:spcPct val="113999"/>
              </a:lnSpc>
              <a:buFont typeface="Arial" panose="020B0604020202020204" pitchFamily="34" charset="0"/>
              <a:buChar char="•"/>
            </a:pPr>
            <a:r>
              <a:rPr lang="en-FI" sz="1300" b="1" i="1" dirty="0">
                <a:solidFill>
                  <a:schemeClr val="tx1"/>
                </a:solidFill>
                <a:effectLst/>
                <a:cs typeface="Roboto" panose="02000000000000000000" pitchFamily="2" charset="0"/>
              </a:rPr>
              <a:t>Kilpatasolla ringetteä saavat pelata vain naiset, mutta harrastetasolla se sopii kaikille!</a:t>
            </a:r>
            <a:endParaRPr lang="fi-FI" sz="1300" b="1" i="1" dirty="0">
              <a:solidFill>
                <a:schemeClr val="tx1"/>
              </a:solidFill>
              <a:cs typeface="Roboto" panose="020000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E5C2E2-4238-8887-8B35-1C07AEDC54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2C4BE9-44B9-CDE5-A36B-C77FE6729F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B5C5A33-2C02-460C-8950-7FA0D1D2753D}" type="datetime1">
              <a:rPr lang="fi-FI"/>
              <a:pPr>
                <a:defRPr/>
              </a:pPr>
              <a:t>3.4.2025</a:t>
            </a:fld>
            <a:endParaRPr lang="fi-FI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EF3A4E-1D59-EF73-0663-2243AD40F223}"/>
              </a:ext>
            </a:extLst>
          </p:cNvPr>
          <p:cNvSpPr txBox="1"/>
          <p:nvPr/>
        </p:nvSpPr>
        <p:spPr>
          <a:xfrm>
            <a:off x="210515" y="537029"/>
            <a:ext cx="5145155" cy="341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FI" b="1" dirty="0">
                <a:latin typeface="Calibri"/>
                <a:ea typeface="Roboto"/>
                <a:cs typeface="Calibri"/>
              </a:rPr>
              <a:t>RINGETTE – </a:t>
            </a:r>
            <a:r>
              <a:rPr lang="en-FI" b="1" i="1" err="1">
                <a:latin typeface="Calibri"/>
                <a:ea typeface="Roboto"/>
                <a:cs typeface="Calibri"/>
              </a:rPr>
              <a:t>sopiva</a:t>
            </a:r>
            <a:r>
              <a:rPr lang="en-FI" b="1" i="1" dirty="0">
                <a:latin typeface="Calibri"/>
                <a:ea typeface="Roboto"/>
                <a:cs typeface="Calibri"/>
              </a:rPr>
              <a:t> </a:t>
            </a:r>
            <a:r>
              <a:rPr lang="en-FI" b="1" i="1" err="1">
                <a:latin typeface="Calibri"/>
                <a:ea typeface="Roboto"/>
                <a:cs typeface="Calibri"/>
              </a:rPr>
              <a:t>harrastus</a:t>
            </a:r>
            <a:r>
              <a:rPr lang="en-FI" b="1" i="1" dirty="0">
                <a:latin typeface="Calibri"/>
                <a:ea typeface="Roboto"/>
                <a:cs typeface="Calibri"/>
              </a:rPr>
              <a:t> </a:t>
            </a:r>
            <a:r>
              <a:rPr lang="en-FI" b="1" i="1" err="1">
                <a:latin typeface="Calibri"/>
                <a:ea typeface="Roboto"/>
                <a:cs typeface="Calibri"/>
              </a:rPr>
              <a:t>kaikille</a:t>
            </a:r>
            <a:r>
              <a:rPr lang="en-FI" b="1" i="1" dirty="0">
                <a:latin typeface="Calibri"/>
                <a:ea typeface="Roboto"/>
                <a:cs typeface="Calibri"/>
              </a:rPr>
              <a:t>!</a:t>
            </a:r>
            <a:endParaRPr lang="en-US" b="1" i="1" dirty="0">
              <a:latin typeface="Roboto"/>
              <a:ea typeface="Roboto"/>
              <a:cs typeface="Calibri"/>
            </a:endParaRPr>
          </a:p>
        </p:txBody>
      </p:sp>
      <p:pic>
        <p:nvPicPr>
          <p:cNvPr id="8" name="Picture 7" descr="A group of women&amp;#39;s hockey players&#10;&#10;Description automatically generated">
            <a:extLst>
              <a:ext uri="{FF2B5EF4-FFF2-40B4-BE49-F238E27FC236}">
                <a16:creationId xmlns:a16="http://schemas.microsoft.com/office/drawing/2014/main" id="{D63C99E5-5195-3786-6578-FBCBCD0E3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0986" y="2374256"/>
            <a:ext cx="2695040" cy="27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2229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928B02F5-233D-6C41-A313-7CBFBC198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687" y="1154195"/>
            <a:ext cx="8215392" cy="363600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fi-FI" sz="1400" b="0" i="0" dirty="0">
                <a:effectLst/>
                <a:latin typeface="Roboto"/>
                <a:ea typeface="Roboto"/>
                <a:cs typeface="Roboto"/>
              </a:rPr>
              <a:t>Ringette sopii kaikille ja kaikenikäisille</a:t>
            </a:r>
            <a:r>
              <a:rPr lang="fi-FI" sz="1400" dirty="0">
                <a:latin typeface="Roboto"/>
                <a:ea typeface="Roboto"/>
                <a:cs typeface="Roboto"/>
              </a:rPr>
              <a:t>.</a:t>
            </a:r>
            <a:endParaRPr lang="en-FI" sz="1400" b="0" i="0" dirty="0">
              <a:effectLst/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Roboto"/>
                <a:ea typeface="Roboto"/>
                <a:cs typeface="Roboto"/>
              </a:rPr>
              <a:t>Lajin </a:t>
            </a:r>
            <a:r>
              <a:rPr lang="en-US" sz="1400" dirty="0" err="1">
                <a:latin typeface="Roboto"/>
                <a:ea typeface="Roboto"/>
                <a:cs typeface="Roboto"/>
              </a:rPr>
              <a:t>aloitus</a:t>
            </a:r>
            <a:r>
              <a:rPr lang="en-US" sz="1400" dirty="0">
                <a:latin typeface="Roboto"/>
                <a:ea typeface="Roboto"/>
                <a:cs typeface="Roboto"/>
              </a:rPr>
              <a:t> on </a:t>
            </a:r>
            <a:r>
              <a:rPr lang="en-US" sz="1400" dirty="0" err="1">
                <a:latin typeface="Roboto"/>
                <a:ea typeface="Roboto"/>
                <a:cs typeface="Roboto"/>
              </a:rPr>
              <a:t>helppoa</a:t>
            </a:r>
            <a:r>
              <a:rPr lang="en-US" sz="1400" dirty="0">
                <a:latin typeface="Roboto"/>
                <a:ea typeface="Roboto"/>
                <a:cs typeface="Roboto"/>
              </a:rPr>
              <a:t>; </a:t>
            </a:r>
            <a:r>
              <a:rPr lang="en-US" sz="1400" dirty="0" err="1">
                <a:latin typeface="Roboto"/>
                <a:ea typeface="Roboto"/>
                <a:cs typeface="Roboto"/>
              </a:rPr>
              <a:t>pelivälineen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eli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renkaan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hallinta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onnistuu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heti</a:t>
            </a:r>
            <a:r>
              <a:rPr lang="en-US" sz="1400" dirty="0">
                <a:latin typeface="Roboto"/>
                <a:ea typeface="Roboto"/>
                <a:cs typeface="Roboto"/>
              </a:rPr>
              <a:t> ja </a:t>
            </a:r>
            <a:r>
              <a:rPr lang="en-US" sz="1400" dirty="0" err="1">
                <a:latin typeface="Roboto"/>
                <a:ea typeface="Roboto"/>
                <a:cs typeface="Roboto"/>
              </a:rPr>
              <a:t>onnistumisia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saa</a:t>
            </a:r>
            <a:r>
              <a:rPr lang="en-US" sz="1400" dirty="0">
                <a:latin typeface="Roboto"/>
                <a:ea typeface="Roboto"/>
                <a:cs typeface="Roboto"/>
              </a:rPr>
              <a:t> jo</a:t>
            </a:r>
            <a:r>
              <a:rPr lang="en-FI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ensimmäisillä</a:t>
            </a:r>
            <a:r>
              <a:rPr lang="en-US" sz="1400" dirty="0">
                <a:latin typeface="Roboto"/>
                <a:ea typeface="Roboto"/>
                <a:cs typeface="Roboto"/>
              </a:rPr>
              <a:t> </a:t>
            </a:r>
            <a:r>
              <a:rPr lang="en-US" sz="1400" dirty="0" err="1">
                <a:latin typeface="Roboto"/>
                <a:ea typeface="Roboto"/>
                <a:cs typeface="Roboto"/>
              </a:rPr>
              <a:t>kerroilla</a:t>
            </a:r>
            <a:r>
              <a:rPr lang="en-US" sz="1400" dirty="0">
                <a:latin typeface="Roboto"/>
                <a:ea typeface="Roboto"/>
                <a:cs typeface="Roboto"/>
              </a:rPr>
              <a:t>.</a:t>
            </a:r>
            <a:endParaRPr lang="en-FI" sz="1400" dirty="0">
              <a:latin typeface="Roboto"/>
              <a:ea typeface="Roboto"/>
              <a:cs typeface="Roboto"/>
            </a:endParaRPr>
          </a:p>
          <a:p>
            <a:pPr marL="530225" lvl="1">
              <a:buFont typeface="Courier New"/>
              <a:buChar char="o"/>
            </a:pPr>
            <a:r>
              <a:rPr lang="fi-FI" sz="1400" dirty="0">
                <a:latin typeface="Roboto"/>
                <a:ea typeface="Roboto"/>
                <a:cs typeface="Roboto"/>
              </a:rPr>
              <a:t>Ringette</a:t>
            </a:r>
            <a:r>
              <a:rPr lang="en-FI" sz="1400" dirty="0">
                <a:latin typeface="Roboto"/>
                <a:ea typeface="Roboto"/>
                <a:cs typeface="Roboto"/>
              </a:rPr>
              <a:t>- ja luistelu</a:t>
            </a:r>
            <a:r>
              <a:rPr lang="fi-FI" sz="1400" dirty="0">
                <a:latin typeface="Roboto"/>
                <a:ea typeface="Roboto"/>
                <a:cs typeface="Roboto"/>
              </a:rPr>
              <a:t>koul</a:t>
            </a:r>
            <a:r>
              <a:rPr lang="en-FI" sz="1400" dirty="0">
                <a:latin typeface="Roboto"/>
                <a:ea typeface="Roboto"/>
                <a:cs typeface="Roboto"/>
              </a:rPr>
              <a:t>ussa </a:t>
            </a:r>
            <a:r>
              <a:rPr lang="en-FI" sz="1400" i="1" dirty="0">
                <a:latin typeface="Roboto"/>
                <a:ea typeface="Roboto"/>
                <a:cs typeface="Roboto"/>
              </a:rPr>
              <a:t>(yli 4-vuotiaat) </a:t>
            </a:r>
            <a:r>
              <a:rPr lang="en-FI" sz="1400" dirty="0">
                <a:latin typeface="Roboto"/>
                <a:ea typeface="Roboto"/>
                <a:cs typeface="Roboto"/>
              </a:rPr>
              <a:t>opetellaan</a:t>
            </a:r>
            <a:r>
              <a:rPr lang="fi-FI" sz="1400" dirty="0">
                <a:latin typeface="Roboto"/>
                <a:ea typeface="Roboto"/>
                <a:cs typeface="Roboto"/>
              </a:rPr>
              <a:t> luistelutaitoja</a:t>
            </a:r>
            <a:r>
              <a:rPr lang="en-FI" sz="1400" dirty="0">
                <a:latin typeface="Roboto"/>
                <a:ea typeface="Roboto"/>
                <a:cs typeface="Roboto"/>
              </a:rPr>
              <a:t> ja ringeten alkeita</a:t>
            </a:r>
            <a:r>
              <a:rPr lang="fi-FI" sz="1400" dirty="0">
                <a:latin typeface="Roboto"/>
                <a:ea typeface="Roboto"/>
                <a:cs typeface="Roboto"/>
              </a:rPr>
              <a:t> </a:t>
            </a:r>
            <a:r>
              <a:rPr lang="en-FI" sz="1400" dirty="0">
                <a:latin typeface="Roboto"/>
                <a:ea typeface="Roboto"/>
                <a:cs typeface="Roboto"/>
              </a:rPr>
              <a:t>pelien ja </a:t>
            </a:r>
            <a:r>
              <a:rPr lang="fi-FI" sz="1400" dirty="0">
                <a:latin typeface="Roboto"/>
                <a:ea typeface="Roboto"/>
                <a:cs typeface="Roboto"/>
              </a:rPr>
              <a:t>leikkien avulla. </a:t>
            </a:r>
          </a:p>
          <a:p>
            <a:pPr marL="530225" lvl="1">
              <a:buFont typeface="Courier New"/>
              <a:buChar char="o"/>
            </a:pPr>
            <a:r>
              <a:rPr lang="fi-FI" sz="1400" dirty="0">
                <a:latin typeface="Roboto"/>
                <a:ea typeface="Roboto"/>
                <a:cs typeface="Roboto"/>
              </a:rPr>
              <a:t>G- ja F-juniorit</a:t>
            </a:r>
            <a:r>
              <a:rPr lang="fi-FI" sz="1400" i="1" dirty="0">
                <a:latin typeface="Roboto"/>
                <a:ea typeface="Roboto"/>
                <a:cs typeface="Roboto"/>
              </a:rPr>
              <a:t> (alle 11-vuotiaat) </a:t>
            </a:r>
            <a:r>
              <a:rPr lang="fi-FI" sz="1400" dirty="0">
                <a:latin typeface="Roboto"/>
                <a:ea typeface="Roboto"/>
                <a:cs typeface="Roboto"/>
              </a:rPr>
              <a:t>pelaavat alueellisia turnausmuotoisia sarjoja. </a:t>
            </a:r>
          </a:p>
          <a:p>
            <a:pPr marL="530225" lvl="1">
              <a:buFont typeface="Courier New"/>
              <a:buChar char="o"/>
            </a:pPr>
            <a:r>
              <a:rPr lang="fi-FI" sz="1400" dirty="0">
                <a:latin typeface="Roboto"/>
                <a:ea typeface="Roboto"/>
                <a:cs typeface="Roboto"/>
              </a:rPr>
              <a:t>E- ja D-juniorit</a:t>
            </a:r>
            <a:r>
              <a:rPr lang="fi-FI" sz="1400" i="1" dirty="0">
                <a:latin typeface="Roboto"/>
                <a:ea typeface="Roboto"/>
                <a:cs typeface="Roboto"/>
              </a:rPr>
              <a:t> (11-14-vuotiaat) </a:t>
            </a:r>
            <a:r>
              <a:rPr lang="fi-FI" sz="1400" dirty="0">
                <a:latin typeface="Roboto"/>
                <a:ea typeface="Roboto"/>
                <a:cs typeface="Roboto"/>
              </a:rPr>
              <a:t>pelaavat alueellisia sarjoja. </a:t>
            </a:r>
            <a:endParaRPr lang="en-FI" sz="1400" dirty="0">
              <a:latin typeface="Roboto"/>
              <a:ea typeface="Roboto"/>
              <a:cs typeface="Roboto"/>
            </a:endParaRPr>
          </a:p>
          <a:p>
            <a:pPr marL="530225" lvl="1">
              <a:buFont typeface="Courier New"/>
              <a:buChar char="o"/>
            </a:pPr>
            <a:r>
              <a:rPr lang="en-FI" sz="1400" dirty="0">
                <a:latin typeface="Roboto"/>
                <a:ea typeface="Roboto"/>
                <a:cs typeface="Roboto"/>
              </a:rPr>
              <a:t>C-juniorit </a:t>
            </a:r>
            <a:r>
              <a:rPr lang="en-FI" sz="1400" i="1" dirty="0">
                <a:latin typeface="Roboto"/>
                <a:ea typeface="Roboto"/>
                <a:cs typeface="Roboto"/>
              </a:rPr>
              <a:t>(14-15-vuotiaat) </a:t>
            </a:r>
            <a:r>
              <a:rPr lang="en-FI" sz="1400" dirty="0">
                <a:latin typeface="Roboto"/>
                <a:ea typeface="Roboto"/>
                <a:cs typeface="Roboto"/>
              </a:rPr>
              <a:t>ja B- juniorit </a:t>
            </a:r>
            <a:r>
              <a:rPr lang="en-FI" sz="1400" i="1" dirty="0">
                <a:latin typeface="Roboto"/>
                <a:ea typeface="Roboto"/>
                <a:cs typeface="Roboto"/>
              </a:rPr>
              <a:t>(16-18-vuotiaat) </a:t>
            </a:r>
            <a:r>
              <a:rPr lang="en-FI" sz="1400" dirty="0">
                <a:latin typeface="Roboto"/>
                <a:ea typeface="Roboto"/>
                <a:cs typeface="Roboto"/>
              </a:rPr>
              <a:t>pelaavat valtakunnallista SM-sarjaa</a:t>
            </a:r>
          </a:p>
          <a:p>
            <a:pPr marL="530225" lvl="1">
              <a:buFont typeface="Courier New"/>
              <a:buChar char="o"/>
            </a:pPr>
            <a:r>
              <a:rPr lang="en-FI" sz="1400" dirty="0">
                <a:latin typeface="Roboto"/>
                <a:ea typeface="Roboto"/>
                <a:cs typeface="Roboto"/>
              </a:rPr>
              <a:t>Ykkössarja ja SM-sarja ovat aikuisten kilpasarjoja </a:t>
            </a:r>
          </a:p>
          <a:p>
            <a:pPr marL="530225" lvl="1">
              <a:lnSpc>
                <a:spcPct val="113999"/>
              </a:lnSpc>
              <a:buFont typeface="Courier New"/>
              <a:buChar char="o"/>
            </a:pPr>
            <a:r>
              <a:rPr lang="en-FI" sz="1400" dirty="0" err="1">
                <a:latin typeface="Roboto"/>
                <a:ea typeface="Roboto"/>
                <a:cs typeface="Roboto"/>
              </a:rPr>
              <a:t>Maajoukkuetoiminta</a:t>
            </a:r>
            <a:r>
              <a:rPr lang="en-FI" sz="1400" dirty="0">
                <a:latin typeface="Roboto"/>
                <a:ea typeface="Roboto"/>
                <a:cs typeface="Roboto"/>
              </a:rPr>
              <a:t> </a:t>
            </a:r>
            <a:r>
              <a:rPr lang="en-FI" sz="1400" dirty="0" err="1">
                <a:latin typeface="Roboto"/>
                <a:ea typeface="Roboto"/>
                <a:cs typeface="Roboto"/>
              </a:rPr>
              <a:t>nuorille</a:t>
            </a:r>
            <a:r>
              <a:rPr lang="en-FI" sz="1400" dirty="0">
                <a:latin typeface="Roboto"/>
                <a:ea typeface="Roboto"/>
                <a:cs typeface="Roboto"/>
              </a:rPr>
              <a:t> ja </a:t>
            </a:r>
            <a:r>
              <a:rPr lang="en-FI" sz="1400" dirty="0" err="1">
                <a:latin typeface="Roboto"/>
                <a:ea typeface="Roboto"/>
                <a:cs typeface="Roboto"/>
              </a:rPr>
              <a:t>aikuisille</a:t>
            </a:r>
            <a:endParaRPr lang="en-FI" sz="1400" dirty="0">
              <a:latin typeface="Roboto"/>
              <a:ea typeface="Roboto"/>
              <a:cs typeface="Roboto"/>
            </a:endParaRPr>
          </a:p>
          <a:p>
            <a:pPr marL="530225" lvl="1">
              <a:buFont typeface="Courier New"/>
              <a:buChar char="o"/>
            </a:pPr>
            <a:r>
              <a:rPr lang="en-FI" sz="1400" dirty="0">
                <a:latin typeface="Roboto"/>
                <a:ea typeface="Roboto"/>
                <a:cs typeface="Roboto"/>
              </a:rPr>
              <a:t>Aikuisten harrasteringetteä voi pelata eri tasoilla</a:t>
            </a:r>
          </a:p>
          <a:p>
            <a:pPr marL="644525" lvl="1" indent="-285750">
              <a:buFont typeface="Courier New"/>
              <a:buChar char="o"/>
            </a:pPr>
            <a:endParaRPr lang="en-US" sz="1400" dirty="0">
              <a:solidFill>
                <a:schemeClr val="tx2"/>
              </a:solidFill>
              <a:latin typeface="Roboto"/>
              <a:ea typeface="Roboto"/>
              <a:cs typeface="Roboto"/>
            </a:endParaRP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73C3CFE8-78B4-8941-BF4A-77707BD83C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5480" b="5480"/>
          <a:stretch>
            <a:fillRect/>
          </a:stretch>
        </p:blipFill>
        <p:spPr>
          <a:xfrm>
            <a:off x="6956824" y="3144222"/>
            <a:ext cx="1796025" cy="2202384"/>
          </a:xfrm>
        </p:spPr>
      </p:pic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000DE5-41D8-2049-A17F-EC1F27201FD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576EA7D-F4F2-4973-99B2-D56E33567659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5E483E12-2F19-BC48-B966-0897A90AE7A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BA777CA-0820-2F67-D91C-56A5E0112AA5}"/>
              </a:ext>
            </a:extLst>
          </p:cNvPr>
          <p:cNvSpPr txBox="1"/>
          <p:nvPr/>
        </p:nvSpPr>
        <p:spPr>
          <a:xfrm>
            <a:off x="210515" y="537029"/>
            <a:ext cx="5145155" cy="3416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FI" b="1" dirty="0">
                <a:latin typeface="Roboto"/>
                <a:ea typeface="Roboto"/>
                <a:cs typeface="Calibri"/>
              </a:rPr>
              <a:t>RINGETTE – </a:t>
            </a:r>
            <a:r>
              <a:rPr lang="en-FI" b="1" err="1">
                <a:latin typeface="Roboto"/>
                <a:ea typeface="Roboto"/>
                <a:cs typeface="Calibri"/>
              </a:rPr>
              <a:t>miten</a:t>
            </a:r>
            <a:r>
              <a:rPr lang="en-FI" b="1" dirty="0">
                <a:latin typeface="Roboto"/>
                <a:ea typeface="Roboto"/>
                <a:cs typeface="Calibri"/>
              </a:rPr>
              <a:t> </a:t>
            </a:r>
            <a:r>
              <a:rPr lang="en-FI" b="1" err="1">
                <a:latin typeface="Roboto"/>
                <a:ea typeface="Roboto"/>
                <a:cs typeface="Calibri"/>
              </a:rPr>
              <a:t>lajin</a:t>
            </a:r>
            <a:r>
              <a:rPr lang="en-FI" b="1" dirty="0">
                <a:latin typeface="Roboto"/>
                <a:ea typeface="Roboto"/>
                <a:cs typeface="Calibri"/>
              </a:rPr>
              <a:t> </a:t>
            </a:r>
            <a:r>
              <a:rPr lang="en-FI" b="1" err="1">
                <a:latin typeface="Roboto"/>
                <a:ea typeface="Roboto"/>
                <a:cs typeface="Calibri"/>
              </a:rPr>
              <a:t>voi</a:t>
            </a:r>
            <a:r>
              <a:rPr lang="en-FI" b="1" dirty="0">
                <a:latin typeface="Roboto"/>
                <a:ea typeface="Roboto"/>
                <a:cs typeface="Calibri"/>
              </a:rPr>
              <a:t> </a:t>
            </a:r>
            <a:r>
              <a:rPr lang="en-FI" b="1" err="1">
                <a:latin typeface="Roboto"/>
                <a:ea typeface="Roboto"/>
                <a:cs typeface="Calibri"/>
              </a:rPr>
              <a:t>aloittaa</a:t>
            </a:r>
            <a:r>
              <a:rPr lang="en-FI" b="1" dirty="0">
                <a:latin typeface="Roboto"/>
                <a:ea typeface="Roboto"/>
                <a:cs typeface="Calibri"/>
              </a:rPr>
              <a:t>?</a:t>
            </a:r>
            <a:endParaRPr lang="en-US" b="1" dirty="0">
              <a:latin typeface="Roboto"/>
              <a:ea typeface="Roboto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0F17B-DC14-8F67-33BA-17A7908DC40A}"/>
              </a:ext>
            </a:extLst>
          </p:cNvPr>
          <p:cNvSpPr txBox="1"/>
          <p:nvPr/>
        </p:nvSpPr>
        <p:spPr>
          <a:xfrm>
            <a:off x="2259542" y="2717271"/>
            <a:ext cx="41910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69761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F904F9-C15E-8AE9-653C-EFA70CDA6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387" y="1361103"/>
            <a:ext cx="4621676" cy="3130665"/>
          </a:xfrm>
        </p:spPr>
        <p:txBody>
          <a:bodyPr/>
          <a:lstStyle/>
          <a:p>
            <a:pPr>
              <a:lnSpc>
                <a:spcPct val="113999"/>
              </a:lnSpc>
            </a:pPr>
            <a:r>
              <a:rPr lang="en-US" sz="1400" dirty="0" err="1">
                <a:latin typeface="Roboto"/>
                <a:ea typeface="Roboto"/>
                <a:cs typeface="Arial"/>
              </a:rPr>
              <a:t>Tätä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diasivua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voi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esittelijä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käyttää</a:t>
            </a:r>
            <a:r>
              <a:rPr lang="en-US" sz="1400" dirty="0">
                <a:latin typeface="Roboto"/>
                <a:ea typeface="Roboto"/>
                <a:cs typeface="Arial"/>
              </a:rPr>
              <a:t> ja </a:t>
            </a:r>
            <a:r>
              <a:rPr lang="en-US" sz="1400" dirty="0" err="1">
                <a:latin typeface="Roboto"/>
                <a:ea typeface="Roboto"/>
                <a:cs typeface="Arial"/>
              </a:rPr>
              <a:t>muokata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halutessaan</a:t>
            </a:r>
            <a:endParaRPr lang="en-US" sz="1400" dirty="0"/>
          </a:p>
          <a:p>
            <a:pPr>
              <a:lnSpc>
                <a:spcPct val="113999"/>
              </a:lnSpc>
            </a:pPr>
            <a:endParaRPr lang="en-US" sz="1400" dirty="0">
              <a:latin typeface="Roboto"/>
              <a:ea typeface="Roboto"/>
              <a:cs typeface="Arial"/>
            </a:endParaRPr>
          </a:p>
          <a:p>
            <a:pPr>
              <a:lnSpc>
                <a:spcPct val="113999"/>
              </a:lnSpc>
            </a:pPr>
            <a:r>
              <a:rPr lang="en-US" sz="1400" dirty="0">
                <a:latin typeface="Roboto"/>
                <a:ea typeface="Roboto"/>
                <a:cs typeface="Arial"/>
              </a:rPr>
              <a:t>Tule </a:t>
            </a:r>
            <a:r>
              <a:rPr lang="en-US" sz="1400" dirty="0" err="1">
                <a:latin typeface="Roboto"/>
                <a:ea typeface="Roboto"/>
                <a:cs typeface="Arial"/>
              </a:rPr>
              <a:t>rohkeasti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mukaan</a:t>
            </a:r>
            <a:r>
              <a:rPr lang="en-US" sz="1400" dirty="0">
                <a:latin typeface="Roboto"/>
                <a:ea typeface="Roboto"/>
                <a:cs typeface="Arial"/>
              </a:rPr>
              <a:t> </a:t>
            </a:r>
            <a:r>
              <a:rPr lang="en-US" sz="1400" dirty="0" err="1">
                <a:latin typeface="Roboto"/>
                <a:ea typeface="Roboto"/>
                <a:cs typeface="Arial"/>
              </a:rPr>
              <a:t>valloittavan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lajin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pariin</a:t>
            </a:r>
            <a:r>
              <a:rPr lang="en-US" sz="1400" dirty="0">
                <a:latin typeface="Roboto"/>
                <a:ea typeface="Roboto"/>
                <a:cs typeface="Arial"/>
              </a:rPr>
              <a:t>!</a:t>
            </a:r>
            <a:endParaRPr lang="en-FI" sz="1400" dirty="0">
              <a:latin typeface="Roboto"/>
              <a:ea typeface="Roboto"/>
              <a:cs typeface="Arial"/>
            </a:endParaRPr>
          </a:p>
          <a:p>
            <a:pPr>
              <a:lnSpc>
                <a:spcPct val="113999"/>
              </a:lnSpc>
            </a:pPr>
            <a:r>
              <a:rPr lang="en-FI" sz="1400" dirty="0" err="1">
                <a:latin typeface="Roboto"/>
                <a:cs typeface="Arial"/>
              </a:rPr>
              <a:t>Apukysymyksiä</a:t>
            </a:r>
            <a:r>
              <a:rPr lang="en-FI" sz="1400" dirty="0">
                <a:latin typeface="Roboto"/>
                <a:cs typeface="Arial"/>
              </a:rPr>
              <a:t>: </a:t>
            </a:r>
          </a:p>
          <a:p>
            <a:pPr>
              <a:lnSpc>
                <a:spcPct val="113999"/>
              </a:lnSpc>
            </a:pPr>
            <a:r>
              <a:rPr lang="fi-FI" sz="1400" i="1" dirty="0"/>
              <a:t>Mikä harrastuksessani on parasta?​</a:t>
            </a:r>
          </a:p>
          <a:p>
            <a:pPr>
              <a:lnSpc>
                <a:spcPct val="113999"/>
              </a:lnSpc>
            </a:pPr>
            <a:r>
              <a:rPr lang="fi-FI" sz="1400" i="1" dirty="0"/>
              <a:t>Mikä on hauskin harrastusmuistosi?​</a:t>
            </a:r>
          </a:p>
          <a:p>
            <a:pPr>
              <a:lnSpc>
                <a:spcPct val="113999"/>
              </a:lnSpc>
            </a:pPr>
            <a:r>
              <a:rPr lang="fi-FI" sz="1400" i="1" dirty="0"/>
              <a:t>Kuinka muutkin pääsevät mukaan?</a:t>
            </a:r>
            <a:endParaRPr lang="en-US" sz="1400" i="1" dirty="0"/>
          </a:p>
          <a:p>
            <a:pPr>
              <a:lnSpc>
                <a:spcPct val="113999"/>
              </a:lnSpc>
            </a:pPr>
            <a:endParaRPr lang="en-FI" sz="1400" dirty="0">
              <a:latin typeface="Roboto"/>
              <a:ea typeface="Roboto"/>
              <a:cs typeface="Arial"/>
            </a:endParaRPr>
          </a:p>
          <a:p>
            <a:pPr>
              <a:lnSpc>
                <a:spcPct val="113999"/>
              </a:lnSpc>
            </a:pPr>
            <a:endParaRPr lang="en-FI" sz="1400" dirty="0">
              <a:latin typeface="Roboto"/>
              <a:ea typeface="Roboto"/>
              <a:cs typeface="Arial"/>
            </a:endParaRPr>
          </a:p>
          <a:p>
            <a:pPr>
              <a:lnSpc>
                <a:spcPct val="113999"/>
              </a:lnSpc>
            </a:pPr>
            <a:r>
              <a:rPr lang="en-US" sz="1400" dirty="0" err="1">
                <a:latin typeface="Roboto"/>
                <a:ea typeface="Roboto"/>
                <a:cs typeface="Arial"/>
              </a:rPr>
              <a:t>Seuran</a:t>
            </a:r>
            <a:r>
              <a:rPr lang="en-US" sz="1400" dirty="0">
                <a:latin typeface="Roboto"/>
                <a:ea typeface="Roboto"/>
                <a:cs typeface="Arial"/>
              </a:rPr>
              <a:t> </a:t>
            </a:r>
            <a:r>
              <a:rPr lang="en-US" sz="1400" dirty="0" err="1">
                <a:latin typeface="Roboto"/>
                <a:ea typeface="Roboto"/>
                <a:cs typeface="Arial"/>
              </a:rPr>
              <a:t>yhteystiedot</a:t>
            </a:r>
            <a:r>
              <a:rPr lang="en-US" sz="1400" dirty="0">
                <a:latin typeface="Roboto"/>
                <a:ea typeface="Roboto"/>
                <a:cs typeface="Arial"/>
              </a:rPr>
              <a:t>:</a:t>
            </a:r>
            <a:endParaRPr lang="en-FI" sz="1400" dirty="0">
              <a:latin typeface="Roboto"/>
              <a:ea typeface="Roboto"/>
              <a:cs typeface="Arial"/>
            </a:endParaRPr>
          </a:p>
          <a:p>
            <a:pPr>
              <a:lnSpc>
                <a:spcPct val="113999"/>
              </a:lnSpc>
            </a:pPr>
            <a:endParaRPr lang="en-US" dirty="0">
              <a:latin typeface="Roboto"/>
              <a:ea typeface="Roboto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F346F6-A3A8-70A4-325E-199ED83B4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76" y="633827"/>
            <a:ext cx="4983162" cy="602302"/>
          </a:xfrm>
        </p:spPr>
        <p:txBody>
          <a:bodyPr/>
          <a:lstStyle/>
          <a:p>
            <a:r>
              <a:rPr lang="en-US" dirty="0">
                <a:latin typeface="Roboto"/>
                <a:ea typeface="Roboto"/>
                <a:cs typeface="Arial"/>
              </a:rPr>
              <a:t>Om</a:t>
            </a:r>
            <a:r>
              <a:rPr lang="en-FI" dirty="0">
                <a:latin typeface="Roboto"/>
                <a:ea typeface="Roboto"/>
                <a:cs typeface="Arial"/>
              </a:rPr>
              <a:t>an </a:t>
            </a:r>
            <a:r>
              <a:rPr lang="en-FI" dirty="0" err="1">
                <a:latin typeface="Roboto"/>
                <a:ea typeface="Roboto"/>
                <a:cs typeface="Arial"/>
              </a:rPr>
              <a:t>seuran</a:t>
            </a:r>
            <a:r>
              <a:rPr lang="en-FI" dirty="0">
                <a:latin typeface="Roboto"/>
                <a:ea typeface="Roboto"/>
                <a:cs typeface="Arial"/>
              </a:rPr>
              <a:t>/</a:t>
            </a:r>
            <a:r>
              <a:rPr lang="en-FI" dirty="0" err="1">
                <a:latin typeface="Roboto"/>
                <a:ea typeface="Roboto"/>
                <a:cs typeface="Arial"/>
              </a:rPr>
              <a:t>joukkueen</a:t>
            </a:r>
            <a:r>
              <a:rPr lang="en-FI" dirty="0">
                <a:latin typeface="Roboto"/>
                <a:ea typeface="Roboto"/>
                <a:cs typeface="Arial"/>
              </a:rPr>
              <a:t> </a:t>
            </a:r>
            <a:r>
              <a:rPr lang="en-FI" dirty="0" err="1">
                <a:latin typeface="Roboto"/>
                <a:ea typeface="Roboto"/>
                <a:cs typeface="Arial"/>
              </a:rPr>
              <a:t>esittely</a:t>
            </a:r>
            <a:endParaRPr lang="en-US" dirty="0" err="1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E446D-DB52-8276-1C57-51DEE222E25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EC69A-5313-1EA3-2006-57C2BA4684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5576EA7D-F4F2-4973-99B2-D56E33567659}" type="slidenum">
              <a:rPr lang="fi-FI"/>
              <a:pPr>
                <a:defRPr/>
              </a:pPr>
              <a:t>7</a:t>
            </a:fld>
            <a:endParaRPr lang="fi-F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D4B6A1-71AF-F7A3-5E15-23FF0BBCBEA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ILOPELI - ÄLYPELI - YHTEISPELI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3CA9957-D2F3-5091-1580-2FBE8032CE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734986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-teema">
  <a:themeElements>
    <a:clrScheme name="RINGETTE">
      <a:dk1>
        <a:srgbClr val="001044"/>
      </a:dk1>
      <a:lt1>
        <a:srgbClr val="FFFFFF"/>
      </a:lt1>
      <a:dk2>
        <a:srgbClr val="05289A"/>
      </a:dk2>
      <a:lt2>
        <a:srgbClr val="D5EEF6"/>
      </a:lt2>
      <a:accent1>
        <a:srgbClr val="001559"/>
      </a:accent1>
      <a:accent2>
        <a:srgbClr val="133CBF"/>
      </a:accent2>
      <a:accent3>
        <a:srgbClr val="1CABE8"/>
      </a:accent3>
      <a:accent4>
        <a:srgbClr val="63D7FF"/>
      </a:accent4>
      <a:accent5>
        <a:srgbClr val="989998"/>
      </a:accent5>
      <a:accent6>
        <a:srgbClr val="EEF2FE"/>
      </a:accent6>
      <a:hlink>
        <a:srgbClr val="64D5FF"/>
      </a:hlink>
      <a:folHlink>
        <a:srgbClr val="184E7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ingette-ppt-template-2" id="{0A800575-F576-104E-97AD-3E8C8EEA7785}" vid="{37E73CD9-E6FE-8642-B22C-DBD02875D6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10c4e3-a1dc-428f-8977-8fdfd45d6bb8" xsi:nil="true"/>
    <lcf76f155ced4ddcb4097134ff3c332f xmlns="fddbbecb-7624-4067-8608-d14bbf5833d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428AFB69CA1148BEA9A4D43FE38587" ma:contentTypeVersion="15" ma:contentTypeDescription="Create a new document." ma:contentTypeScope="" ma:versionID="9227f9e121dd3d8aef059637cfef6c02">
  <xsd:schema xmlns:xsd="http://www.w3.org/2001/XMLSchema" xmlns:xs="http://www.w3.org/2001/XMLSchema" xmlns:p="http://schemas.microsoft.com/office/2006/metadata/properties" xmlns:ns2="fddbbecb-7624-4067-8608-d14bbf5833df" xmlns:ns3="6910c4e3-a1dc-428f-8977-8fdfd45d6bb8" targetNamespace="http://schemas.microsoft.com/office/2006/metadata/properties" ma:root="true" ma:fieldsID="85e1decc9ce5694ddf86ec0ac48d21ca" ns2:_="" ns3:_="">
    <xsd:import namespace="fddbbecb-7624-4067-8608-d14bbf5833df"/>
    <xsd:import namespace="6910c4e3-a1dc-428f-8977-8fdfd45d6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dbbecb-7624-4067-8608-d14bbf5833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6c8e50e-9d16-43bf-bf3f-bad8bfcf32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10c4e3-a1dc-428f-8977-8fdfd45d6bb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69f542e-ffba-4f56-8b4f-10b0c7f187c8}" ma:internalName="TaxCatchAll" ma:showField="CatchAllData" ma:web="6910c4e3-a1dc-428f-8977-8fdfd45d6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AE657E-A6D4-4093-9BBF-521EEB6467F3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fddbbecb-7624-4067-8608-d14bbf5833df"/>
    <ds:schemaRef ds:uri="http://purl.org/dc/terms/"/>
    <ds:schemaRef ds:uri="http://schemas.microsoft.com/office/infopath/2007/PartnerControls"/>
    <ds:schemaRef ds:uri="6910c4e3-a1dc-428f-8977-8fdfd45d6bb8"/>
  </ds:schemaRefs>
</ds:datastoreItem>
</file>

<file path=customXml/itemProps2.xml><?xml version="1.0" encoding="utf-8"?>
<ds:datastoreItem xmlns:ds="http://schemas.openxmlformats.org/officeDocument/2006/customXml" ds:itemID="{6C985898-B03D-4029-B0B5-45439A736B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dbbecb-7624-4067-8608-d14bbf5833df"/>
    <ds:schemaRef ds:uri="6910c4e3-a1dc-428f-8977-8fdfd45d6b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260E07-E4FA-4337-BF4D-FB23836A33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Ringette-ppt-template-final</Template>
  <TotalTime>772</TotalTime>
  <Words>484</Words>
  <Application>Microsoft Office PowerPoint</Application>
  <PresentationFormat>On-screen Show (16:9)</PresentationFormat>
  <Paragraphs>61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Office-teema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Oman seuran/joukkueen esittely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Toiminnanjohtaja</dc:creator>
  <cp:lastModifiedBy>Herttaliisa Tuure</cp:lastModifiedBy>
  <cp:revision>1897</cp:revision>
  <dcterms:created xsi:type="dcterms:W3CDTF">2021-10-18T06:54:46Z</dcterms:created>
  <dcterms:modified xsi:type="dcterms:W3CDTF">2025-04-03T10:47:02Z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0x010100B4428AFB69CA1148BEA9A4D43FE38587</vt:lpwstr>
  </property>
  <property fmtid="{D5CDD505-2E9C-101B-9397-08002B2CF9AE}" pid="3" name="MediaServiceImageTags">
    <vt:lpwstr/>
  </property>
</Properties>
</file>